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98" r:id="rId6"/>
    <p:sldId id="340" r:id="rId7"/>
    <p:sldId id="339" r:id="rId8"/>
    <p:sldId id="334" r:id="rId9"/>
    <p:sldId id="341" r:id="rId10"/>
    <p:sldId id="337" r:id="rId11"/>
    <p:sldId id="338" r:id="rId12"/>
    <p:sldId id="333" r:id="rId13"/>
    <p:sldId id="342" r:id="rId14"/>
    <p:sldId id="301" r:id="rId15"/>
    <p:sldId id="343" r:id="rId16"/>
    <p:sldId id="304" r:id="rId17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9AD9"/>
    <a:srgbClr val="F6A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7C5CB1-9324-4DC4-B677-E2A93F3E1A66}" v="149" dt="2019-10-17T15:26:23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e Johns-Kelley" userId="8816a041-cd05-4610-839b-cd130026bf14" providerId="ADAL" clId="{4A7C5CB1-9324-4DC4-B677-E2A93F3E1A66}"/>
    <pc:docChg chg="custSel modSld">
      <pc:chgData name="Ellie Johns-Kelley" userId="8816a041-cd05-4610-839b-cd130026bf14" providerId="ADAL" clId="{4A7C5CB1-9324-4DC4-B677-E2A93F3E1A66}" dt="2019-10-17T15:28:12.669" v="579" actId="20577"/>
      <pc:docMkLst>
        <pc:docMk/>
      </pc:docMkLst>
      <pc:sldChg chg="modSp">
        <pc:chgData name="Ellie Johns-Kelley" userId="8816a041-cd05-4610-839b-cd130026bf14" providerId="ADAL" clId="{4A7C5CB1-9324-4DC4-B677-E2A93F3E1A66}" dt="2019-10-17T15:28:12.669" v="579" actId="20577"/>
        <pc:sldMkLst>
          <pc:docMk/>
          <pc:sldMk cId="2965101995" sldId="340"/>
        </pc:sldMkLst>
        <pc:spChg chg="mod">
          <ac:chgData name="Ellie Johns-Kelley" userId="8816a041-cd05-4610-839b-cd130026bf14" providerId="ADAL" clId="{4A7C5CB1-9324-4DC4-B677-E2A93F3E1A66}" dt="2019-10-17T15:28:12.669" v="579" actId="20577"/>
          <ac:spMkLst>
            <pc:docMk/>
            <pc:sldMk cId="2965101995" sldId="340"/>
            <ac:spMk id="3" creationId="{FED7EAA0-3399-4293-9C54-EF11ACF0485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6D163F-BC84-4CF9-8633-61CA01D312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E5E721-F304-4E5A-A583-F11EAD3072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A3BB11B-363A-4511-82B6-5DEFE4DCFF4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393C54-000B-4EAA-913C-EEB7EED247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159E3-F84B-4ACF-ADB5-9382A42306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FFFB35E-A41B-40BD-A406-A2A718DE8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77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F9398FF-165A-451E-95F0-FB135BB4C3D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F35A2C8-3BEF-4975-ABBF-4FAF2DEBF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4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63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75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8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34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1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5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5A2C8-3BEF-4975-ABBF-4FAF2DEBFD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1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37100"/>
            <a:ext cx="7772400" cy="10923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835234"/>
            <a:ext cx="6400800" cy="5410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1A89D3"/>
                </a:solidFill>
                <a:latin typeface="Constantia"/>
                <a:cs typeface="Constant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68072" y="374380"/>
            <a:ext cx="1993900" cy="4064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013911"/>
            <a:ext cx="9144000" cy="217989"/>
          </a:xfrm>
          <a:prstGeom prst="rect">
            <a:avLst/>
          </a:prstGeom>
          <a:solidFill>
            <a:srgbClr val="2E8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1231900"/>
            <a:ext cx="9144000" cy="3505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0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1231900"/>
            <a:ext cx="9144000" cy="4381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90917"/>
            <a:ext cx="7772400" cy="1092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835234"/>
            <a:ext cx="6400800" cy="5410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1A89D3"/>
                </a:solidFill>
                <a:latin typeface="Constantia"/>
                <a:cs typeface="Constant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68072" y="374380"/>
            <a:ext cx="1993900" cy="4064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013911"/>
            <a:ext cx="9144000" cy="217989"/>
          </a:xfrm>
          <a:prstGeom prst="rect">
            <a:avLst/>
          </a:prstGeom>
          <a:solidFill>
            <a:srgbClr val="2E8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6"/>
            <a:ext cx="8229600" cy="8017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8229600" cy="4353512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1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5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6060684" cy="4353512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43712" y="1772652"/>
            <a:ext cx="1834981" cy="3538871"/>
          </a:xfrm>
          <a:prstGeom prst="roundRect">
            <a:avLst>
              <a:gd name="adj" fmla="val 9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wrap="square" lIns="182880" tIns="182880" rIns="182880" bIns="182880">
            <a:sp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>
                <a:latin typeface="Franklin Gothic Book"/>
                <a:cs typeface="Franklin Gothic Book"/>
              </a:rPr>
              <a:t>Click to edit quote box here. </a:t>
            </a:r>
          </a:p>
          <a:p>
            <a:pPr lvl="0"/>
            <a:endParaRPr lang="en-US" dirty="0">
              <a:latin typeface="Franklin Gothic Book"/>
              <a:cs typeface="Franklin Gothic Book"/>
            </a:endParaRPr>
          </a:p>
          <a:p>
            <a:pPr lvl="0"/>
            <a:r>
              <a:rPr lang="en-US" dirty="0">
                <a:latin typeface="Franklin Gothic Book"/>
                <a:cs typeface="Franklin Gothic Book"/>
              </a:rPr>
              <a:t>“It can be a long or short quote”</a:t>
            </a:r>
          </a:p>
        </p:txBody>
      </p:sp>
    </p:spTree>
    <p:extLst>
      <p:ext uri="{BB962C8B-B14F-4D97-AF65-F5344CB8AC3E}">
        <p14:creationId xmlns:p14="http://schemas.microsoft.com/office/powerpoint/2010/main" val="128168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6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8229600" cy="2848589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98739"/>
            <a:ext cx="9144000" cy="1181862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wrap="square" lIns="548640" tIns="182880" rIns="548640" bIns="182880">
            <a:sp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>
                <a:latin typeface="Franklin Gothic Book"/>
                <a:cs typeface="Franklin Gothic Book"/>
              </a:rPr>
              <a:t>“Click to edit quote box here.” </a:t>
            </a:r>
          </a:p>
          <a:p>
            <a:pPr lvl="0"/>
            <a:r>
              <a:rPr lang="en-US" dirty="0">
                <a:latin typeface="Franklin Gothic Book"/>
                <a:cs typeface="Franklin Gothic Book"/>
              </a:rPr>
              <a:t>— Name here</a:t>
            </a:r>
          </a:p>
        </p:txBody>
      </p:sp>
    </p:spTree>
    <p:extLst>
      <p:ext uri="{BB962C8B-B14F-4D97-AF65-F5344CB8AC3E}">
        <p14:creationId xmlns:p14="http://schemas.microsoft.com/office/powerpoint/2010/main" val="294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6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4340809" cy="4180474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953738" y="1772651"/>
            <a:ext cx="3403600" cy="133820"/>
          </a:xfrm>
          <a:prstGeom prst="rect">
            <a:avLst/>
          </a:prstGeom>
          <a:solidFill>
            <a:srgbClr val="2E8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953738" y="1906588"/>
            <a:ext cx="3402862" cy="2820987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953125"/>
            <a:ext cx="3608388" cy="32543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67910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5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4340809" cy="4180474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953738" y="1789254"/>
            <a:ext cx="3402862" cy="1420922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953125"/>
            <a:ext cx="3608388" cy="32543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Photo credit here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4953738" y="1686876"/>
            <a:ext cx="3403599" cy="102377"/>
          </a:xfrm>
          <a:prstGeom prst="rect">
            <a:avLst/>
          </a:prstGeom>
          <a:solidFill>
            <a:srgbClr val="2E8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953738" y="3491980"/>
            <a:ext cx="3403599" cy="102377"/>
          </a:xfrm>
          <a:prstGeom prst="rect">
            <a:avLst/>
          </a:prstGeom>
          <a:solidFill>
            <a:srgbClr val="2E8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4953738" y="3594357"/>
            <a:ext cx="3402862" cy="142092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3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6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4340809" cy="4180474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953125"/>
            <a:ext cx="3608388" cy="32543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Photo credit here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117469" y="1773238"/>
            <a:ext cx="3403600" cy="37449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24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117468" y="1559660"/>
            <a:ext cx="3561225" cy="395849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6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4340809" cy="4180474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953125"/>
            <a:ext cx="3608388" cy="32543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3065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366"/>
            <a:ext cx="8229600" cy="801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7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953125"/>
            <a:ext cx="3608388" cy="325438"/>
          </a:xfrm>
        </p:spPr>
        <p:txBody>
          <a:bodyPr>
            <a:normAutofit/>
          </a:bodyPr>
          <a:lstStyle>
            <a:lvl1pPr marL="0" indent="0">
              <a:buNone/>
              <a:defRPr sz="11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Source information here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461028"/>
            <a:ext cx="9144000" cy="42428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6"/>
          </p:nvPr>
        </p:nvSpPr>
        <p:spPr>
          <a:xfrm>
            <a:off x="265113" y="1671638"/>
            <a:ext cx="8670925" cy="3829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95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651"/>
            <a:ext cx="8229600" cy="4353512"/>
          </a:xfrm>
        </p:spPr>
        <p:txBody>
          <a:bodyPr numCol="1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559660"/>
            <a:ext cx="8229600" cy="0"/>
          </a:xfrm>
          <a:prstGeom prst="line">
            <a:avLst/>
          </a:prstGeom>
          <a:ln w="19050" cmpd="sng">
            <a:solidFill>
              <a:srgbClr val="1A89D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1076386"/>
            <a:ext cx="8221494" cy="483274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0" baseline="0">
                <a:solidFill>
                  <a:srgbClr val="1A89D3"/>
                </a:solidFill>
                <a:latin typeface="Constantia"/>
                <a:cs typeface="Constanti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 title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313642"/>
            <a:ext cx="9144000" cy="2479140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wrap="square" lIns="548640" tIns="182880" rIns="548640" bIns="182880">
            <a:spAutoFit/>
          </a:bodyPr>
          <a:lstStyle>
            <a:lvl1pPr marL="0" indent="0" algn="l">
              <a:lnSpc>
                <a:spcPct val="150000"/>
              </a:lnSpc>
              <a:buNone/>
              <a:defRPr sz="2400" baseline="0">
                <a:solidFill>
                  <a:srgbClr val="FFFFFF"/>
                </a:solidFill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“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Dolore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del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magnist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ionsedit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faccumet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vit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a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dempore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preperchit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soluptur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rectem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imolecatquas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modis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voluptatio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vidissequi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acia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quunt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ex ex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est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eum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fugia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sam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sunt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officii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scipsam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quaecto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comnis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audant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estiusdant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moluptatem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quo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te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poritin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Franklin Gothic Book"/>
                <a:cs typeface="Franklin Gothic Book"/>
              </a:rPr>
              <a:t>ciaeribus</a:t>
            </a:r>
            <a:r>
              <a:rPr lang="en-US" sz="1800" dirty="0">
                <a:solidFill>
                  <a:schemeClr val="bg1"/>
                </a:solidFill>
                <a:latin typeface="Franklin Gothic Book"/>
                <a:cs typeface="Franklin Gothic Book"/>
              </a:rPr>
              <a:t>.”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800" i="1" dirty="0">
                <a:solidFill>
                  <a:schemeClr val="bg1"/>
                </a:solidFill>
                <a:latin typeface="Franklin Gothic Book"/>
                <a:cs typeface="Franklin Gothic Book"/>
              </a:rPr>
              <a:t>— John Calvin</a:t>
            </a:r>
          </a:p>
        </p:txBody>
      </p:sp>
    </p:spTree>
    <p:extLst>
      <p:ext uri="{BB962C8B-B14F-4D97-AF65-F5344CB8AC3E}">
        <p14:creationId xmlns:p14="http://schemas.microsoft.com/office/powerpoint/2010/main" val="1907760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85725" y="2594554"/>
            <a:ext cx="4779242" cy="97411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62387" y="6076261"/>
            <a:ext cx="6147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Franklin Gothic Book"/>
                <a:cs typeface="Franklin Gothic Book"/>
              </a:rPr>
              <a:t>200 E 12th Street    Jeffersonville, IN 47130     800-858-6127     </a:t>
            </a:r>
            <a:r>
              <a:rPr lang="en-US" sz="1200" b="1" dirty="0" err="1">
                <a:solidFill>
                  <a:schemeClr val="tx2"/>
                </a:solidFill>
                <a:latin typeface="Franklin Gothic Book"/>
                <a:cs typeface="Franklin Gothic Book"/>
              </a:rPr>
              <a:t>presbyterianfoundation.org</a:t>
            </a:r>
            <a:endParaRPr lang="en-US" sz="1200" b="1" dirty="0">
              <a:solidFill>
                <a:schemeClr val="tx2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6696" y="5943146"/>
            <a:ext cx="635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26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01B7-6629-7A4C-A2D8-BFB5B3D67F9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101850"/>
            <a:ext cx="9144000" cy="215582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pPr lvl="0"/>
            <a:r>
              <a:rPr lang="en-US" dirty="0"/>
              <a:t>Transition 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22405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1820" y="6212840"/>
            <a:ext cx="19939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3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1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1085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Franklin Gothic Book"/>
                <a:cs typeface="Franklin Gothic Book"/>
              </a:defRPr>
            </a:lvl1pPr>
          </a:lstStyle>
          <a:p>
            <a:fld id="{E35201B7-6629-7A4C-A2D8-BFB5B3D67F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36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54" r:id="rId10"/>
    <p:sldLayoutId id="2147483650" r:id="rId11"/>
    <p:sldLayoutId id="2147483655" r:id="rId12"/>
    <p:sldLayoutId id="2147483665" r:id="rId13"/>
    <p:sldLayoutId id="2147483667" r:id="rId14"/>
    <p:sldLayoutId id="2147483666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nlineservices@presbyterianfoundation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presbyterianfoundation.org/wp-content/uploads/2018/08/10928.PFD-OnlineGivingProgramGuide.F-for-print-2.21.pdf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ervicepayments.com/cgi-bin/Vanco_ver3.vps?appver3=wWsk24ZWJSTZKsGd1RMKlg0BDvsSG3VIWQCPJNNxD8upkiY7JlDavDsozUE7KG0nFx2NSo8LdUKGuGuF396vbT8p0uFMFX4Xt73hoKS7i-CXHubq5Z7ap5JVmPErc4ZeYHCKCZhESjGNQmZ5B-6dx7Jf1SDLvS-ZU8rls3_ySA0=&amp;ver=3" TargetMode="External"/><Relationship Id="rId7" Type="http://schemas.openxmlformats.org/officeDocument/2006/relationships/image" Target="../media/image9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bylakeerie.org/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giveplus.com/cs/c/?cta_guid=f9fa2a2c-41ab-497a-87b9-7ab05bb8e8e7&amp;placement_guid=21c8af78-a44e-44e4-95be-252fa5f7de26&amp;portal_id=460781&amp;canon=https%3A%2F%2Fwww.giveplus.com%2Fmobile&amp;redirect_url=APefjpEwuVmsQJHHj7rXD0yqWC3iScK1W21t5iCJArLtskEkP_XBvE_k8DwtIuj9pd9OS67WBI74GAlQBrYOMxRyGzva5T-uqlVdgMZTnxVe8KRC0WS1ggU3-75QpX79__4IlMaLMYQxQTE2NzDbamh4IWX42toqMkLBXAZMjfBjna9wZRC5VvRS8cssD4eHP2F-TPvdXwSkitT6rNCM7VzpAH4-2R7YPMG_bxgkJ_qgCycwyRH72xtRijO2GxTXBKqDU0bbNRFk7-3Ds9uPpl42nH5rUvwUD6V5vI_HLY32gQbXukdfo-rU6oqgzXotZ4aKmcjmujUS&amp;click=28f5dca4-db7a-4347-90b9-581f0f5ef696&amp;hsutk=eb3047ea426d30081f5f10d6d5822a1e&amp;signature=AAH58kGAjm0dlp_H8L_Exnnpp0v_OLuXCg&amp;utm_referrer=https%3A%2F%2Fwww.giveplus.com%2Fmobile&amp;pageId=6379970404&amp;__hstc=84110790.eb3047ea426d30081f5f10d6d5822a1e.1569507672235.1569530155756.1571318878998.3&amp;__hssc=84110790.5.1571318878998&amp;__hsfp=3816084215&amp;contentType=standard-page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s://www.giveplus.com/cs/c/?cta_guid=b79ee972-92f4-4042-979e-894754dd5b90&amp;placement_guid=2b608736-0c96-48a7-b2c6-1182314f86d1&amp;portal_id=460781&amp;canon=https%3A%2F%2Fwww.giveplus.com%2Fmobile&amp;redirect_url=APefjpEGNSViA7gQr6aGpyEf6fiBhiY4rL9IWKQ-6lHoPiKwPX2h9fnB4cmQx8eL1He6A3HSrwQDPs9Mvqz4z6kILBcPrd56Z7eHn6J4siClHHthZXOYGlQNcd08JAtoSyoF0JcNoMP1ELOha8mhIcic78xiJ0MrVcx2rDQ0_k4qwAbn0su-A6P7xBCV3x-8pFJGoOerhH8pcwLyum94IxyVH6mKNRHVEzLQGZljw1H_8QAjtVmP-bg7TaeEZ3kkRTVTymIJhJMLsh_CQ-OhrykSxpDvm9-1PBScP88F9SE4LZhwqjU3lrc&amp;click=5699586c-0492-4b8c-b9ff-f42b45fb40b9&amp;hsutk=eb3047ea426d30081f5f10d6d5822a1e&amp;signature=AAH58kFSed5yjxtpWXVtEdrRTnjqFyxVXw&amp;utm_referrer=https%3A%2F%2Fwww.giveplus.com%2Fmobile&amp;pageId=6379970404&amp;__hstc=84110790.eb3047ea426d30081f5f10d6d5822a1e.1569507672235.1569530155756.1571318878998.3&amp;__hssc=84110790.5.1571318878998&amp;__hsfp=3816084215&amp;contentType=standard-page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ur51.com/UI/Customer.aspx?p=Catalog&amp;CatID=vaBim0SrzOxOPTtWIyZSf9mmOlroLJ-p1yfqVjN9UUuE3NmUuxXtIWA-e-e&amp;CatInteropID=26A55CAE-7DB0-48C3-AD96-7DA6FDA66FC5&amp;CEI=d3c7447c-ff6b-40ae-a81c-c3dc2f9baa00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llie.Johns-Kelley@PresbyterianFoundation.or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62617"/>
            <a:ext cx="7772400" cy="1092365"/>
          </a:xfrm>
        </p:spPr>
        <p:txBody>
          <a:bodyPr>
            <a:normAutofit/>
          </a:bodyPr>
          <a:lstStyle/>
          <a:p>
            <a:r>
              <a:rPr lang="en-US" sz="2400" dirty="0"/>
              <a:t>Making it Easy to Give Part 2:</a:t>
            </a:r>
            <a:br>
              <a:rPr lang="en-US" sz="2400" dirty="0"/>
            </a:br>
            <a:r>
              <a:rPr lang="en-US" sz="2400" dirty="0"/>
              <a:t>Online Giving through the Presbyterian Foundation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96568"/>
            <a:ext cx="6400800" cy="541019"/>
          </a:xfrm>
        </p:spPr>
        <p:txBody>
          <a:bodyPr/>
          <a:lstStyle/>
          <a:p>
            <a:r>
              <a:rPr lang="en-US" dirty="0"/>
              <a:t>Pittsburgh Presbytery – October 17, 2019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2E5777A-9AB1-4B06-BF52-80A37D031F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25056" b="13845"/>
          <a:stretch/>
        </p:blipFill>
        <p:spPr>
          <a:xfrm>
            <a:off x="0" y="1233985"/>
            <a:ext cx="9144000" cy="3728632"/>
          </a:xfrm>
        </p:spPr>
      </p:pic>
    </p:spTree>
    <p:extLst>
      <p:ext uri="{BB962C8B-B14F-4D97-AF65-F5344CB8AC3E}">
        <p14:creationId xmlns:p14="http://schemas.microsoft.com/office/powerpoint/2010/main" val="1731707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0EAD-D6C9-4132-92AE-22473DEC8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Online Giving Through the Presbyterian 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F7796-08EB-4B59-AACF-CDCE7B97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651"/>
            <a:ext cx="8229600" cy="425561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Since November of 2017, the Presbyterian Foundation has used Vanco Payment Solutions as our platform for online giving.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Vanco Payment Solutions is a PCI Level 1Compliant Service Provider and meets all data security standards for handling, storage and transmitting credit card information.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Less expensive to go through the Presbyterian Foundation then through Vanco directly. </a:t>
            </a:r>
          </a:p>
          <a:p>
            <a:pPr lvl="1"/>
            <a:r>
              <a:rPr lang="en-US" dirty="0"/>
              <a:t>No start up or recurring fee.  Simply a 2% administrative fee per transaction. No need to negotiate with credit card vendors, merchant services, etc.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Easy two page application.  </a:t>
            </a:r>
          </a:p>
          <a:p>
            <a:pPr lvl="1"/>
            <a:r>
              <a:rPr lang="en-US" dirty="0"/>
              <a:t>Submit application and a copy of a voided check via email to </a:t>
            </a:r>
            <a:r>
              <a:rPr lang="en-US" dirty="0">
                <a:hlinkClick r:id="rId3"/>
              </a:rPr>
              <a:t>onlineservices@presbyterianfoundation.org</a:t>
            </a:r>
            <a:r>
              <a:rPr lang="en-US" dirty="0"/>
              <a:t>, fax or US mail</a:t>
            </a:r>
          </a:p>
          <a:p>
            <a:pPr lvl="1"/>
            <a:r>
              <a:rPr lang="en-US" dirty="0"/>
              <a:t>Once received in our home office, your site will be live in 5-7 business days,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501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11512-DE02-4D65-A076-E39696A19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7EAA0-3399-4293-9C54-EF11ACF04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2533"/>
            <a:ext cx="8229600" cy="448363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Presbyterian Foundation receives and receipts all gifts and payments.  </a:t>
            </a:r>
          </a:p>
          <a:p>
            <a:pPr lvl="1"/>
            <a:r>
              <a:rPr lang="en-US" dirty="0"/>
              <a:t>Can receive both gifts and fees for service.  Your administrator(s) simply contacts online services to set up a fee for service fund and the foundation with receive it as such.  Transactions that are fees for service do not show up on year end gift summary.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Administrators will receive credentials to be able to log in to monitor contributions/payments and run reports. </a:t>
            </a:r>
          </a:p>
          <a:p>
            <a:endParaRPr lang="en-US" dirty="0"/>
          </a:p>
          <a:p>
            <a:r>
              <a:rPr lang="en-US" dirty="0"/>
              <a:t>Your administrators are able to see gifts/payments made in real time.  They will receive an email for all gifts and a daily summary report each day one or more gifts are made. (Emails for each transaction can be turned off.)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last business day of each month income is transferred to church checking account on file.  </a:t>
            </a:r>
          </a:p>
          <a:p>
            <a:pPr lvl="1"/>
            <a:r>
              <a:rPr lang="en-US" dirty="0"/>
              <a:t>Administrators may request additional transfers up to once a week in increments of $100 or more.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The transaction will show up as made </a:t>
            </a:r>
            <a:r>
              <a:rPr lang="en-US"/>
              <a:t>to your </a:t>
            </a:r>
            <a:r>
              <a:rPr lang="en-US" dirty="0"/>
              <a:t>church or ministry on the donors bank or credit card statement.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0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44AD-DA25-46C1-B9F5-3840EEE5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533" y="2123830"/>
            <a:ext cx="375475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4400" dirty="0">
                <a:solidFill>
                  <a:srgbClr val="469AD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Giving Program Guide</a:t>
            </a:r>
            <a:br>
              <a:rPr lang="en-US" sz="4400" dirty="0"/>
            </a:b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www.presbyterianfoundation.org/wp-content/uploads/2018/02/10928.PFD-OnlineGivingProgramGuide.F-2.21_Page_1.jpg">
            <a:hlinkClick r:id="rId2"/>
            <a:extLst>
              <a:ext uri="{FF2B5EF4-FFF2-40B4-BE49-F238E27FC236}">
                <a16:creationId xmlns:a16="http://schemas.microsoft.com/office/drawing/2014/main" id="{FC4173F7-85A4-4AFD-94F5-0518AFD4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503" y="1015663"/>
            <a:ext cx="3078957" cy="398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A544C-48D6-43CF-968C-866085898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3533" y="3587450"/>
            <a:ext cx="3754752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/>
              <a:t>Review this piece for more information and how the Presbyterian Foundation can assist you in setting up an online giving program for your church.</a:t>
            </a:r>
          </a:p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520F1AC-4913-4920-9ED2-BB9E5B82D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84972"/>
            <a:ext cx="35925754" cy="1015663"/>
          </a:xfrm>
          <a:prstGeom prst="rect">
            <a:avLst/>
          </a:prstGeom>
          <a:solidFill>
            <a:srgbClr val="B8B8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3800" b="0" i="0" u="none" strike="noStrike" cap="none" normalizeH="0" baseline="0">
                <a:ln>
                  <a:noFill/>
                </a:ln>
                <a:solidFill>
                  <a:srgbClr val="666666"/>
                </a:solidFill>
                <a:effectLst/>
                <a:latin typeface="Arial" panose="020B0604020202020204" pitchFamily="34" charset="0"/>
                <a:hlinkClick r:id="rId2"/>
              </a:rPr>
              <a:t>    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666666"/>
                </a:solidFill>
                <a:effectLst/>
                <a:latin typeface="Arial" panose="020B0604020202020204" pitchFamily="34" charset="0"/>
                <a:hlinkClick r:id="rId2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hlinkClick r:id="rId2"/>
            </a:endParaRPr>
          </a:p>
          <a:p>
            <a:pPr marL="0" marR="0" lvl="0" indent="0" algn="r" defTabSz="914400" rtl="0" eaLnBrk="0" fontAlgn="ctr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2"/>
              </a:rPr>
              <a:t>Online Giving Program Guide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ctr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Review this piece for more information and how the Presbyterian Foundation can assist you in setting up an online giving program for your church.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572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0EAD-D6C9-4132-92AE-22473DEC8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ONLINE FUND MANAGEMENT TOOLS ALLOW YOU TO: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F7796-08EB-4B59-AACF-CDCE7B975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Offer a mobile responsive donation form </a:t>
            </a:r>
          </a:p>
          <a:p>
            <a:endParaRPr lang="en-US" dirty="0"/>
          </a:p>
          <a:p>
            <a:r>
              <a:rPr lang="en-US" dirty="0"/>
              <a:t>Receive donations online or from a mobile device </a:t>
            </a:r>
          </a:p>
          <a:p>
            <a:endParaRPr lang="en-US" dirty="0"/>
          </a:p>
          <a:p>
            <a:r>
              <a:rPr lang="en-US" dirty="0"/>
              <a:t>Monitor contributions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5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0CCD-5CB9-4BD8-AD24-3F95D4AB8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from the Donors Side</a:t>
            </a:r>
          </a:p>
        </p:txBody>
      </p:sp>
      <p:pic>
        <p:nvPicPr>
          <p:cNvPr id="3075" name="Picture 3" descr="Loading Events">
            <a:extLst>
              <a:ext uri="{FF2B5EF4-FFF2-40B4-BE49-F238E27FC236}">
                <a16:creationId xmlns:a16="http://schemas.microsoft.com/office/drawing/2014/main" id="{6BCCCC51-B291-4B98-81EF-2E05A98952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-2179242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s://s3.amazonaws.com/mywt5-files/wp-content/uploads/sites/76/2019/03/29144522/give-button_170x56.png">
            <a:hlinkClick r:id="rId3"/>
            <a:extLst>
              <a:ext uri="{FF2B5EF4-FFF2-40B4-BE49-F238E27FC236}">
                <a16:creationId xmlns:a16="http://schemas.microsoft.com/office/drawing/2014/main" id="{F9F78CEE-5F74-4552-98A2-DF106D382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-3153591"/>
            <a:ext cx="161925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s://s3.amazonaws.com/mywt5-files/wp-content/uploads/sites/76/2019/04/04140910/brooke-campbell-43862-unsplash.jpg">
            <a:extLst>
              <a:ext uri="{FF2B5EF4-FFF2-40B4-BE49-F238E27FC236}">
                <a16:creationId xmlns:a16="http://schemas.microsoft.com/office/drawing/2014/main" id="{1D527481-754F-4798-8A91-56BA4C9EC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859" y="1760319"/>
            <a:ext cx="6295130" cy="419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Loading Events">
            <a:extLst>
              <a:ext uri="{FF2B5EF4-FFF2-40B4-BE49-F238E27FC236}">
                <a16:creationId xmlns:a16="http://schemas.microsoft.com/office/drawing/2014/main" id="{8F280BAF-B6F2-47E8-BAC6-0FA86F0C98F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-2164002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7DB308-C998-41ED-866E-F7F9B3EB742A}"/>
              </a:ext>
            </a:extLst>
          </p:cNvPr>
          <p:cNvSpPr/>
          <p:nvPr/>
        </p:nvSpPr>
        <p:spPr>
          <a:xfrm>
            <a:off x="3287994" y="2006600"/>
            <a:ext cx="25680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https://pbylakeerie.org/</a:t>
            </a:r>
            <a:endParaRPr lang="en-US" dirty="0"/>
          </a:p>
        </p:txBody>
      </p:sp>
      <p:pic>
        <p:nvPicPr>
          <p:cNvPr id="3102" name="611B51FB-ADB4-4C55-9CBB-E12C28D16FA8" descr="611B51FB-ADB4-4C55-9CBB-E12C28D16FA8">
            <a:extLst>
              <a:ext uri="{FF2B5EF4-FFF2-40B4-BE49-F238E27FC236}">
                <a16:creationId xmlns:a16="http://schemas.microsoft.com/office/drawing/2014/main" id="{1062D25C-9D21-41EF-A7D1-2D70223B4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066" y="2006600"/>
            <a:ext cx="686327" cy="66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2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F7796-08EB-4B59-AACF-CDCE7B97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8790"/>
            <a:ext cx="8229600" cy="1368481"/>
          </a:xfrm>
        </p:spPr>
        <p:txBody>
          <a:bodyPr/>
          <a:lstStyle/>
          <a:p>
            <a:r>
              <a:rPr lang="en-US" b="1" dirty="0">
                <a:solidFill>
                  <a:srgbClr val="F6A709"/>
                </a:solidFill>
              </a:rPr>
              <a:t>Boost Giving with the Convenience of Mobile</a:t>
            </a:r>
          </a:p>
          <a:p>
            <a:r>
              <a:rPr lang="en-US" b="1" dirty="0">
                <a:solidFill>
                  <a:srgbClr val="F6A709"/>
                </a:solidFill>
              </a:rPr>
              <a:t>The </a:t>
            </a:r>
            <a:r>
              <a:rPr lang="en-US" b="1" dirty="0" err="1">
                <a:solidFill>
                  <a:srgbClr val="F6A709"/>
                </a:solidFill>
              </a:rPr>
              <a:t>GivePlus</a:t>
            </a:r>
            <a:r>
              <a:rPr lang="en-US" b="1" dirty="0">
                <a:solidFill>
                  <a:srgbClr val="F6A709"/>
                </a:solidFill>
              </a:rPr>
              <a:t> Mobile app allows anyone to give on their phone - wherever they are.</a:t>
            </a:r>
          </a:p>
          <a:p>
            <a:endParaRPr lang="en-US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331432D-713D-4B62-8581-F2EECD865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3245686"/>
            <a:ext cx="4537604" cy="223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610" tIns="0" rIns="9522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Supporting your church's mission is as easy as 1-2-3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With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GivePlus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 Mobile your members and guests can express their generosity in the moment — right from the palm of their hand.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Arial" panose="020B0604020202020204" pitchFamily="34" charset="0"/>
              </a:rPr>
              <a:t>Download the app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Arial" panose="020B0604020202020204" pitchFamily="34" charset="0"/>
              </a:rPr>
              <a:t>Find your church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Arial" panose="020B0604020202020204" pitchFamily="34" charset="0"/>
              </a:rPr>
              <a:t>Give!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And best of all,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GivePlus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 Mobile is included with ALL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eGiving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 plans. That means you pay no additional set-up or monthly fees to offer the app. 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sng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Merriweather"/>
              </a:rPr>
              <a:t>  </a:t>
            </a:r>
            <a:r>
              <a:rPr kumimoji="0" lang="en-US" altLang="en-US" sz="3000" b="0" i="0" u="sng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Merriweather"/>
              </a:rPr>
              <a:t>                   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 </a:t>
            </a:r>
            <a:r>
              <a:rPr kumimoji="0" lang="en-US" altLang="en-US" sz="1600" b="0" i="0" u="sng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Merriweather"/>
              </a:rPr>
              <a:t>  </a:t>
            </a:r>
            <a:r>
              <a:rPr kumimoji="0" lang="en-US" altLang="en-US" sz="3000" b="0" i="0" u="sng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Merriweather"/>
              </a:rPr>
              <a:t>                   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F6A71C"/>
                </a:solidFill>
                <a:effectLst/>
                <a:latin typeface="Open Sans"/>
              </a:rPr>
              <a:t> 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F6A71C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Open Sans"/>
              </a:rPr>
              <a:t>Tell your donors to search for “</a:t>
            </a:r>
            <a:r>
              <a:rPr kumimoji="0" lang="en-US" altLang="en-US" sz="1200" b="0" i="1" u="none" strike="noStrike" cap="none" normalizeH="0" baseline="0" dirty="0" err="1">
                <a:ln>
                  <a:noFill/>
                </a:ln>
                <a:solidFill>
                  <a:srgbClr val="646569"/>
                </a:solidFill>
                <a:effectLst/>
                <a:latin typeface="Open Sans"/>
              </a:rPr>
              <a:t>GivePlus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646569"/>
                </a:solidFill>
                <a:effectLst/>
                <a:latin typeface="Open Sans"/>
              </a:rPr>
              <a:t> Church” to quickly find and download the app today!.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2" name="Picture 8" descr="New Call-to-action">
            <a:hlinkClick r:id="rId3"/>
            <a:extLst>
              <a:ext uri="{FF2B5EF4-FFF2-40B4-BE49-F238E27FC236}">
                <a16:creationId xmlns:a16="http://schemas.microsoft.com/office/drawing/2014/main" id="{997DFE60-7078-4422-BB9E-409C7A5A2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5898848"/>
            <a:ext cx="1235604" cy="36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New Call-to-action">
            <a:hlinkClick r:id="rId5"/>
            <a:extLst>
              <a:ext uri="{FF2B5EF4-FFF2-40B4-BE49-F238E27FC236}">
                <a16:creationId xmlns:a16="http://schemas.microsoft.com/office/drawing/2014/main" id="{CED07964-E918-4878-8106-DB1A01B8C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808" y="5912709"/>
            <a:ext cx="1235604" cy="36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C51334-2893-4246-B171-6B3F8184CE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3340" y="353953"/>
            <a:ext cx="4497320" cy="1061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522BA6-C69A-411A-9DBF-AECA82E22C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2866" y="2768057"/>
            <a:ext cx="2625725" cy="318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9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F7414-367B-4CE1-9B01-8A1ACB649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3"/>
            <a:ext cx="2522980" cy="391481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 dirty="0">
                <a:latin typeface="+mn-lt"/>
                <a:cs typeface="+mn-cs"/>
              </a:rPr>
              <a:t>Whether you’re running a bake sale or selling tickets to an event, give your members and guests the flexibility to pay with the swipe of a card.</a:t>
            </a:r>
          </a:p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+mn-lt"/>
                <a:cs typeface="+mn-cs"/>
              </a:rPr>
              <a:t>Download the free app, plug the card reader into your mobile device and you are ready to start collecting payments</a:t>
            </a:r>
          </a:p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+mn-lt"/>
                <a:cs typeface="+mn-cs"/>
              </a:rPr>
              <a:t>Compatible with Apple and Android devices</a:t>
            </a:r>
          </a:p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+mn-lt"/>
                <a:cs typeface="+mn-cs"/>
              </a:rPr>
              <a:t>Our encrypted card reader have been designed specifically for faith-based organizations</a:t>
            </a:r>
          </a:p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+mn-lt"/>
                <a:cs typeface="+mn-cs"/>
              </a:rPr>
              <a:t>Contact Online Services to order the hardware for $45.</a:t>
            </a:r>
          </a:p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+mn-lt"/>
                <a:cs typeface="+mn-cs"/>
              </a:rPr>
              <a:t>Standard 2% administrative fee applies on all transactions.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BFAA58-2D33-4C83-BB77-F8528BB4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322" y="1783921"/>
            <a:ext cx="4688077" cy="31292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7450B4-9F44-41EB-B74A-0B74958C9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1" y="305139"/>
            <a:ext cx="2620963" cy="202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20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0EAD-D6C9-4132-92AE-22473DEC8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Reminders…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F7796-08EB-4B59-AACF-CDCE7B975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are you targeting?</a:t>
            </a:r>
          </a:p>
          <a:p>
            <a:pPr lvl="1"/>
            <a:r>
              <a:rPr lang="en-US" dirty="0"/>
              <a:t>Casual givers</a:t>
            </a:r>
          </a:p>
          <a:p>
            <a:r>
              <a:rPr lang="en-US" dirty="0"/>
              <a:t>Liturgical act of giving</a:t>
            </a:r>
          </a:p>
          <a:p>
            <a:pPr lvl="1"/>
            <a:r>
              <a:rPr lang="en-US" dirty="0"/>
              <a:t>Get creative</a:t>
            </a:r>
          </a:p>
          <a:p>
            <a:r>
              <a:rPr lang="en-US" dirty="0"/>
              <a:t>Promotion is important</a:t>
            </a:r>
          </a:p>
          <a:p>
            <a:pPr lvl="1"/>
            <a:r>
              <a:rPr lang="en-US" dirty="0"/>
              <a:t>Newsletter article</a:t>
            </a:r>
          </a:p>
          <a:p>
            <a:pPr lvl="1"/>
            <a:r>
              <a:rPr lang="en-US" dirty="0"/>
              <a:t>See sample Pew Card</a:t>
            </a:r>
          </a:p>
          <a:p>
            <a:pPr lvl="1"/>
            <a:r>
              <a:rPr lang="en-US" dirty="0"/>
              <a:t>Check out the Presbyterian Foundations Print Services for more resources – save pdf or order printed items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9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0F5E7-B8F7-4A80-8C1A-CF3D30FE2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Starter Set of 100 Pew Cards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39182C-8271-4399-B09B-DDE544E90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4614" y="1773238"/>
            <a:ext cx="4974771" cy="4352925"/>
          </a:xfrm>
        </p:spPr>
      </p:pic>
    </p:spTree>
    <p:extLst>
      <p:ext uri="{BB962C8B-B14F-4D97-AF65-F5344CB8AC3E}">
        <p14:creationId xmlns:p14="http://schemas.microsoft.com/office/powerpoint/2010/main" val="350696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DF9A6-793C-49A7-9130-C5A2DFFD3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Pew Card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91B51B-D929-4DBF-A14E-088B15B0C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2868">
            <a:off x="908849" y="1858080"/>
            <a:ext cx="2018770" cy="4268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C922CF-40A5-46FC-BFA9-689E6D2A9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68862">
            <a:off x="4818352" y="2094833"/>
            <a:ext cx="2018480" cy="4268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378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F792-B6FC-4307-AC83-C0430B77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200" y="1396289"/>
            <a:ext cx="375475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Online Giving Print Resources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43BE46-D263-4397-8A34-DF691C419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80" y="1156625"/>
            <a:ext cx="3078957" cy="30789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FF2B7-9491-4025-9CEE-A92CCBF5B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3533" y="2871982"/>
            <a:ext cx="3754752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69AD9"/>
                </a:solidFill>
                <a:latin typeface="+mn-lt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https://www.four51.com/UI/Customer.aspx?p=Catalog&amp;CatID=vaBim0SrzOxOPTtWIyZSf9mmOlroLJ-p1yfqVjN9UUuE3NmUuxXtIWA-e-e&amp;CatInteropID=26A55CAE-7DB0-48C3-AD96-7DA6FDA66FC5&amp;CEI=d3c7447c-ff6b-40ae-a81c-c3dc2f9baa00</a:t>
            </a:r>
            <a:endParaRPr lang="en-US" sz="1600" dirty="0">
              <a:solidFill>
                <a:srgbClr val="469AD9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729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6000B-D374-4375-A0BC-ED8B2D4B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D4056-7B52-4545-BA8C-5B88B10E4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Presbyterian Foundation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The Rev. Ellie Johns-Kelley, Ministry Relations Officer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Ellie.Johns-Kelley@PresbyterianFoundation.org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888-251-8212</a:t>
            </a:r>
          </a:p>
        </p:txBody>
      </p:sp>
    </p:spTree>
    <p:extLst>
      <p:ext uri="{BB962C8B-B14F-4D97-AF65-F5344CB8AC3E}">
        <p14:creationId xmlns:p14="http://schemas.microsoft.com/office/powerpoint/2010/main" val="2275273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resbyterian Foundation">
      <a:dk1>
        <a:sysClr val="windowText" lastClr="000000"/>
      </a:dk1>
      <a:lt1>
        <a:sysClr val="window" lastClr="FFFFFF"/>
      </a:lt1>
      <a:dk2>
        <a:srgbClr val="08267E"/>
      </a:dk2>
      <a:lt2>
        <a:srgbClr val="D0D3D5"/>
      </a:lt2>
      <a:accent1>
        <a:srgbClr val="1A89D3"/>
      </a:accent1>
      <a:accent2>
        <a:srgbClr val="A4BBE1"/>
      </a:accent2>
      <a:accent3>
        <a:srgbClr val="FCD94C"/>
      </a:accent3>
      <a:accent4>
        <a:srgbClr val="EB0D2E"/>
      </a:accent4>
      <a:accent5>
        <a:srgbClr val="54981A"/>
      </a:accent5>
      <a:accent6>
        <a:srgbClr val="8F9091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byterian Foundation">
    <a:dk1>
      <a:sysClr val="windowText" lastClr="000000"/>
    </a:dk1>
    <a:lt1>
      <a:sysClr val="window" lastClr="FFFFFF"/>
    </a:lt1>
    <a:dk2>
      <a:srgbClr val="08267E"/>
    </a:dk2>
    <a:lt2>
      <a:srgbClr val="D0D3D5"/>
    </a:lt2>
    <a:accent1>
      <a:srgbClr val="1A89D3"/>
    </a:accent1>
    <a:accent2>
      <a:srgbClr val="A4BBE1"/>
    </a:accent2>
    <a:accent3>
      <a:srgbClr val="FCD94C"/>
    </a:accent3>
    <a:accent4>
      <a:srgbClr val="EB0D2E"/>
    </a:accent4>
    <a:accent5>
      <a:srgbClr val="54981A"/>
    </a:accent5>
    <a:accent6>
      <a:srgbClr val="8F9091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EDE056D45BC44CB4F26225E72F4E31" ma:contentTypeVersion="13" ma:contentTypeDescription="Create a new document." ma:contentTypeScope="" ma:versionID="e8c80de45113924ded323c16bb84de23">
  <xsd:schema xmlns:xsd="http://www.w3.org/2001/XMLSchema" xmlns:xs="http://www.w3.org/2001/XMLSchema" xmlns:p="http://schemas.microsoft.com/office/2006/metadata/properties" xmlns:ns1="http://schemas.microsoft.com/sharepoint/v3" xmlns:ns3="6e495b78-20d1-4406-abb9-f75f07f7de05" xmlns:ns4="0a6b5e08-3bca-4872-bd9e-1402c96ac85b" targetNamespace="http://schemas.microsoft.com/office/2006/metadata/properties" ma:root="true" ma:fieldsID="d1d042396acbc379b7dde113b2835e7f" ns1:_="" ns3:_="" ns4:_="">
    <xsd:import namespace="http://schemas.microsoft.com/sharepoint/v3"/>
    <xsd:import namespace="6e495b78-20d1-4406-abb9-f75f07f7de05"/>
    <xsd:import namespace="0a6b5e08-3bca-4872-bd9e-1402c96ac85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495b78-20d1-4406-abb9-f75f07f7de0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b5e08-3bca-4872-bd9e-1402c96ac8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ADFF10-A096-4E24-8017-C2F56E37490D}">
  <ds:schemaRefs>
    <ds:schemaRef ds:uri="http://schemas.openxmlformats.org/package/2006/metadata/core-properties"/>
    <ds:schemaRef ds:uri="6e495b78-20d1-4406-abb9-f75f07f7de05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sharepoint/v3"/>
    <ds:schemaRef ds:uri="http://purl.org/dc/elements/1.1/"/>
    <ds:schemaRef ds:uri="0a6b5e08-3bca-4872-bd9e-1402c96ac85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8FBEF70-99AF-4C45-8AE2-E27F81B138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FAF18C-C797-4CD8-9F51-6ECD140B5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495b78-20d1-4406-abb9-f75f07f7de05"/>
    <ds:schemaRef ds:uri="0a6b5e08-3bca-4872-bd9e-1402c96ac8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699</Words>
  <Application>Microsoft Office PowerPoint</Application>
  <PresentationFormat>On-screen Show (4:3)</PresentationFormat>
  <Paragraphs>83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Constantia</vt:lpstr>
      <vt:lpstr>Franklin Gothic Book</vt:lpstr>
      <vt:lpstr>Merriweather</vt:lpstr>
      <vt:lpstr>Open Sans</vt:lpstr>
      <vt:lpstr>Office Theme</vt:lpstr>
      <vt:lpstr>Making it Easy to Give Part 2: Online Giving through the Presbyterian Foundation</vt:lpstr>
      <vt:lpstr>Online Giving Through the Presbyterian Foundation</vt:lpstr>
      <vt:lpstr>Administrative Details</vt:lpstr>
      <vt:lpstr>Online Giving Program Guide </vt:lpstr>
      <vt:lpstr>ONLINE FUND MANAGEMENT TOOLS ALLOW YOU TO: </vt:lpstr>
      <vt:lpstr>Demo from the Donors Side</vt:lpstr>
      <vt:lpstr>PowerPoint Presentation</vt:lpstr>
      <vt:lpstr>PowerPoint Presentation</vt:lpstr>
      <vt:lpstr>A Few Reminders…</vt:lpstr>
      <vt:lpstr>Free Starter Set of 100 Pew Cards</vt:lpstr>
      <vt:lpstr>Effective Pew Card</vt:lpstr>
      <vt:lpstr>Online Giving Print Resources</vt:lpstr>
      <vt:lpstr>Questions/Comments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it Easy to Give Part 2: Online Giving through the Presbyterian Foundation</dc:title>
  <dc:creator>Ellie Johns-Kelley</dc:creator>
  <cp:lastModifiedBy>Ellie Johns-Kelley</cp:lastModifiedBy>
  <cp:revision>1</cp:revision>
  <dcterms:created xsi:type="dcterms:W3CDTF">2019-10-17T15:14:45Z</dcterms:created>
  <dcterms:modified xsi:type="dcterms:W3CDTF">2019-10-17T15:28:16Z</dcterms:modified>
</cp:coreProperties>
</file>